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599525" cy="32399288"/>
  <p:notesSz cx="6858000" cy="9144000"/>
  <p:photoAlbum layout="1pic" frame="frameStyle7"/>
  <p:defaultTextStyle>
    <a:defPPr>
      <a:defRPr lang="en-US"/>
    </a:defPPr>
    <a:lvl1pPr marL="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1pPr>
    <a:lvl2pPr marL="1295933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2pPr>
    <a:lvl3pPr marL="25918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3pPr>
    <a:lvl4pPr marL="38878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4pPr>
    <a:lvl5pPr marL="51837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5pPr>
    <a:lvl6pPr marL="64796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6pPr>
    <a:lvl7pPr marL="77756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7pPr>
    <a:lvl8pPr marL="90715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8pPr>
    <a:lvl9pPr marL="103674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4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20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28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53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72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90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13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5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6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22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23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22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AAF43-4F94-4C72-BEFF-D25A0293A4BC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59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454"/>
            <a:ext cx="21725152" cy="324037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14675" y="4600575"/>
            <a:ext cx="156876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5500" dirty="0" smtClean="0">
                <a:cs typeface="B Titr" panose="00000700000000000000" pitchFamily="2" charset="-78"/>
              </a:rPr>
              <a:t>عنوان مقاله</a:t>
            </a:r>
            <a:r>
              <a:rPr lang="fa-IR" sz="5500" dirty="0">
                <a:cs typeface="B Titr" panose="00000700000000000000" pitchFamily="2" charset="-78"/>
              </a:rPr>
              <a:t> </a:t>
            </a:r>
            <a:r>
              <a:rPr lang="fa-IR" sz="5500" dirty="0" smtClean="0">
                <a:cs typeface="B Titr" panose="00000700000000000000" pitchFamily="2" charset="-78"/>
              </a:rPr>
              <a:t>...</a:t>
            </a:r>
          </a:p>
          <a:p>
            <a:pPr algn="ctr"/>
            <a:r>
              <a:rPr lang="fa-IR" sz="4500" dirty="0" smtClean="0">
                <a:cs typeface="B Nazanin" panose="00000400000000000000" pitchFamily="2" charset="-78"/>
              </a:rPr>
              <a:t>نویسنده اول، نویسنده دوم، نویسنده سوم</a:t>
            </a:r>
          </a:p>
          <a:p>
            <a:pPr algn="ctr"/>
            <a:r>
              <a:rPr lang="fa-IR" sz="4500" dirty="0" smtClean="0">
                <a:cs typeface="B Nazanin" panose="00000400000000000000" pitchFamily="2" charset="-78"/>
              </a:rPr>
              <a:t>1- مشخصات نویسنده اول</a:t>
            </a:r>
          </a:p>
          <a:p>
            <a:pPr algn="ctr"/>
            <a:r>
              <a:rPr lang="fa-IR" sz="4500" dirty="0" smtClean="0">
                <a:cs typeface="B Nazanin" panose="00000400000000000000" pitchFamily="2" charset="-78"/>
              </a:rPr>
              <a:t>2- مشخصات نویسنده دوم</a:t>
            </a:r>
          </a:p>
          <a:p>
            <a:pPr algn="ctr"/>
            <a:r>
              <a:rPr lang="fa-IR" sz="4500" dirty="0" smtClean="0">
                <a:cs typeface="B Nazanin" panose="00000400000000000000" pitchFamily="2" charset="-78"/>
              </a:rPr>
              <a:t>3- مشخصات نویسنده سوم</a:t>
            </a:r>
            <a:endParaRPr lang="en-GB" sz="4500" dirty="0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758237" y="8715375"/>
            <a:ext cx="4400550" cy="10572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5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چکیده</a:t>
            </a:r>
            <a:endParaRPr lang="en-GB" sz="55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349288" y="14774905"/>
            <a:ext cx="5395912" cy="10572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5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مقدمه یا بیان مساله</a:t>
            </a:r>
            <a:endParaRPr lang="en-GB" sz="55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8737" y="9972675"/>
            <a:ext cx="192595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3200" dirty="0" smtClean="0">
                <a:cs typeface="B Nazanin" panose="00000400000000000000" pitchFamily="2" charset="-78"/>
              </a:rPr>
              <a:t>به‌منظور يكسان‌سازي مجموعه لازم است كه همة مقالات پوستری با طرحي يكسان و كاملاً هماهنگ تهيه و تايپ شوند. (رنگ‌بندی، جانمایی مطالب، دو ستونه بودن و اندازه ستون‌های چپ و راست و ...). اين راهنما به نويسندگان كمك مي‌كند تا مقالة خود را با طرح مورد قبول همایش تهيه نمايند. توجه شود كه فرمت ظاهري اين راهنما و نگارش آن منطبق بر دستورالعمل مورد قبول کنفرانس است. </a:t>
            </a:r>
          </a:p>
          <a:p>
            <a:pPr algn="just" rtl="1"/>
            <a:r>
              <a:rPr lang="fa-IR" sz="3200" dirty="0" smtClean="0">
                <a:cs typeface="B Nazanin" panose="00000400000000000000" pitchFamily="2" charset="-78"/>
              </a:rPr>
              <a:t>اندازه پوستر باید 60 در 90 سانتیمتر باشد. ضروری است عنوان همایش و لوگوهای بالای پوستر حفظ شود و تغییر نکند. سایر زیباسازی ها در متن به شرط رعایت ساختار پیشنهادی زیر آزاد است. </a:t>
            </a:r>
          </a:p>
          <a:p>
            <a:pPr algn="just" rtl="1"/>
            <a:r>
              <a:rPr lang="fa-IR" sz="3200" dirty="0" smtClean="0">
                <a:cs typeface="B Nazanin" panose="00000400000000000000" pitchFamily="2" charset="-78"/>
              </a:rPr>
              <a:t>براي ساخت پوستر، فقط از پاورپوینت استفاده كنيد. عنوان همة بخش‌ها با قلم</a:t>
            </a:r>
            <a:r>
              <a:rPr lang="en-GB" sz="3200" dirty="0" smtClean="0">
                <a:cs typeface="B Nazanin" panose="00000400000000000000" pitchFamily="2" charset="-78"/>
              </a:rPr>
              <a:t> B </a:t>
            </a:r>
            <a:r>
              <a:rPr lang="en-GB" sz="3200" dirty="0" err="1" smtClean="0">
                <a:cs typeface="B Nazanin" panose="00000400000000000000" pitchFamily="2" charset="-78"/>
              </a:rPr>
              <a:t>Titr</a:t>
            </a:r>
            <a:r>
              <a:rPr lang="en-GB" sz="3200" dirty="0" smtClean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و اندازه</a:t>
            </a:r>
            <a:r>
              <a:rPr lang="en-GB" sz="3200" dirty="0" smtClean="0">
                <a:cs typeface="B Nazanin" panose="00000400000000000000" pitchFamily="2" charset="-78"/>
              </a:rPr>
              <a:t> pt. 55 </a:t>
            </a:r>
            <a:r>
              <a:rPr lang="fa-IR" sz="3200" dirty="0" smtClean="0">
                <a:cs typeface="B Nazanin" panose="00000400000000000000" pitchFamily="2" charset="-78"/>
              </a:rPr>
              <a:t>پررنگ و عنوان زيربخش‌ها با قلم </a:t>
            </a:r>
            <a:r>
              <a:rPr lang="en-GB" sz="3200" dirty="0" smtClean="0">
                <a:cs typeface="B Nazanin" panose="00000400000000000000" pitchFamily="2" charset="-78"/>
              </a:rPr>
              <a:t>B </a:t>
            </a:r>
            <a:r>
              <a:rPr lang="en-GB" sz="3200" dirty="0" err="1" smtClean="0">
                <a:cs typeface="B Nazanin" panose="00000400000000000000" pitchFamily="2" charset="-78"/>
              </a:rPr>
              <a:t>Nazanin</a:t>
            </a:r>
            <a:r>
              <a:rPr lang="en-GB" sz="3200" dirty="0" smtClean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و اندازه 36 پررنگ تايپ شود. برای کلیه متون از حالت </a:t>
            </a:r>
            <a:r>
              <a:rPr lang="en-GB" sz="3200" dirty="0" smtClean="0">
                <a:cs typeface="B Nazanin" panose="00000400000000000000" pitchFamily="2" charset="-78"/>
              </a:rPr>
              <a:t>Justify</a:t>
            </a:r>
            <a:r>
              <a:rPr lang="fa-IR" sz="3200" dirty="0" smtClean="0">
                <a:cs typeface="B Nazanin" panose="00000400000000000000" pitchFamily="2" charset="-78"/>
              </a:rPr>
              <a:t> </a:t>
            </a:r>
            <a:r>
              <a:rPr lang="en-GB" sz="3200" dirty="0" smtClean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و براي تدوين بخشهای لاتين نيز بايستي کليه موارد مندرج در اين دستورالعمل رعايت شود و برای نگارش بخش های لاتین بايد از قلم </a:t>
            </a:r>
            <a:r>
              <a:rPr lang="en-GB" sz="3200" dirty="0" smtClean="0">
                <a:cs typeface="B Nazanin" panose="00000400000000000000" pitchFamily="2" charset="-78"/>
              </a:rPr>
              <a:t>Times New Roman</a:t>
            </a:r>
            <a:r>
              <a:rPr lang="fa-IR" sz="3200" dirty="0" smtClean="0">
                <a:cs typeface="B Nazanin" panose="00000400000000000000" pitchFamily="2" charset="-78"/>
              </a:rPr>
              <a:t> </a:t>
            </a:r>
            <a:r>
              <a:rPr lang="en-GB" sz="3200" dirty="0" smtClean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با اندازه فونت دو شماره کمتر از حالت فارسي استفاده شود. </a:t>
            </a:r>
          </a:p>
          <a:p>
            <a:pPr algn="just" rtl="1"/>
            <a:r>
              <a:rPr lang="fa-IR" sz="3200" dirty="0" smtClean="0">
                <a:cs typeface="B Nazanin" panose="00000400000000000000" pitchFamily="2" charset="-78"/>
              </a:rPr>
              <a:t>کلمات کلیدی : .......، ........، </a:t>
            </a:r>
            <a:endParaRPr lang="en-GB" sz="3200" dirty="0" smtClean="0">
              <a:cs typeface="B Nazanin" panose="00000400000000000000" pitchFamily="2" charset="-78"/>
            </a:endParaRPr>
          </a:p>
          <a:p>
            <a:pPr algn="just" rtl="1"/>
            <a:endParaRPr lang="en-GB" sz="3200" dirty="0">
              <a:cs typeface="B Nazanin" panose="00000400000000000000" pitchFamily="2" charset="-78"/>
            </a:endParaRPr>
          </a:p>
          <a:p>
            <a:pPr algn="just" rtl="1"/>
            <a:endParaRPr lang="en-GB" sz="3200" dirty="0" smtClean="0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406438" y="20273368"/>
            <a:ext cx="5395912" cy="10572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اهداف، روش پژوهش و تحلیل</a:t>
            </a:r>
            <a:endParaRPr lang="en-GB" sz="36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996986" y="14871157"/>
            <a:ext cx="5395912" cy="10572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5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نتیجه گیری</a:t>
            </a:r>
            <a:endParaRPr lang="en-GB" sz="55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914650" y="22131957"/>
            <a:ext cx="5395912" cy="10572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5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منابع</a:t>
            </a:r>
            <a:endParaRPr lang="en-GB" sz="55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1372850" y="16154737"/>
            <a:ext cx="9215437" cy="3777080"/>
          </a:xfrm>
          <a:prstGeom prst="roundRect">
            <a:avLst/>
          </a:prstGeom>
          <a:noFill/>
          <a:ln w="12700" cap="flat">
            <a:solidFill>
              <a:schemeClr val="accent1">
                <a:shade val="50000"/>
              </a:schemeClr>
            </a:solidFill>
            <a:prstDash val="lg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1715749" y="16185202"/>
            <a:ext cx="85725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متن...</a:t>
            </a:r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1372850" y="21618079"/>
            <a:ext cx="9215437" cy="9206050"/>
          </a:xfrm>
          <a:prstGeom prst="roundRect">
            <a:avLst/>
          </a:prstGeom>
          <a:noFill/>
          <a:ln w="12700" cap="flat">
            <a:solidFill>
              <a:schemeClr val="accent1">
                <a:shade val="50000"/>
              </a:schemeClr>
            </a:solidFill>
            <a:prstDash val="lg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1601449" y="21924481"/>
            <a:ext cx="8572501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متن...</a:t>
            </a:r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fa-IR" sz="3200" dirty="0" smtClean="0">
              <a:cs typeface="B Nazanin" panose="00000400000000000000" pitchFamily="2" charset="-78"/>
            </a:endParaRPr>
          </a:p>
          <a:p>
            <a:pPr algn="r"/>
            <a:endParaRPr lang="fa-IR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161042" y="16148503"/>
            <a:ext cx="9215437" cy="5485480"/>
          </a:xfrm>
          <a:prstGeom prst="roundRect">
            <a:avLst/>
          </a:prstGeom>
          <a:noFill/>
          <a:ln w="12700" cap="flat">
            <a:solidFill>
              <a:schemeClr val="accent1">
                <a:shade val="50000"/>
              </a:schemeClr>
            </a:solidFill>
            <a:prstDash val="lg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503941" y="16178969"/>
            <a:ext cx="857250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متن...</a:t>
            </a:r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fa-IR" sz="3200" dirty="0" smtClean="0">
              <a:cs typeface="B Nazanin" panose="00000400000000000000" pitchFamily="2" charset="-78"/>
            </a:endParaRPr>
          </a:p>
          <a:p>
            <a:pPr algn="r"/>
            <a:endParaRPr lang="fa-IR" sz="3200" dirty="0">
              <a:cs typeface="B Nazanin" panose="00000400000000000000" pitchFamily="2" charset="-78"/>
            </a:endParaRPr>
          </a:p>
          <a:p>
            <a:pPr algn="r"/>
            <a:endParaRPr lang="fa-IR" sz="3200" dirty="0" smtClean="0">
              <a:cs typeface="B Nazanin" panose="00000400000000000000" pitchFamily="2" charset="-78"/>
            </a:endParaRPr>
          </a:p>
          <a:p>
            <a:pPr algn="r"/>
            <a:endParaRPr lang="fa-IR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64418" y="23576897"/>
            <a:ext cx="9215437" cy="7247232"/>
          </a:xfrm>
          <a:prstGeom prst="roundRect">
            <a:avLst/>
          </a:prstGeom>
          <a:noFill/>
          <a:ln w="12700" cap="flat">
            <a:solidFill>
              <a:schemeClr val="accent1">
                <a:shade val="50000"/>
              </a:schemeClr>
            </a:solidFill>
            <a:prstDash val="lg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1408691" y="23749071"/>
            <a:ext cx="857250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متن...</a:t>
            </a:r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fa-IR" sz="3200" dirty="0" smtClean="0">
              <a:cs typeface="B Nazanin" panose="00000400000000000000" pitchFamily="2" charset="-78"/>
            </a:endParaRPr>
          </a:p>
          <a:p>
            <a:pPr algn="r"/>
            <a:endParaRPr lang="fa-IR" sz="3200" dirty="0">
              <a:cs typeface="B Nazanin" panose="00000400000000000000" pitchFamily="2" charset="-78"/>
            </a:endParaRPr>
          </a:p>
          <a:p>
            <a:pPr algn="r"/>
            <a:endParaRPr lang="fa-IR" sz="3200" dirty="0" smtClean="0">
              <a:cs typeface="B Nazanin" panose="00000400000000000000" pitchFamily="2" charset="-78"/>
            </a:endParaRPr>
          </a:p>
          <a:p>
            <a:pPr algn="r"/>
            <a:endParaRPr lang="fa-IR" sz="3200" dirty="0">
              <a:cs typeface="B Nazanin" panose="00000400000000000000" pitchFamily="2" charset="-78"/>
            </a:endParaRPr>
          </a:p>
          <a:p>
            <a:pPr algn="r"/>
            <a:endParaRPr lang="fa-IR" sz="3200" dirty="0" smtClean="0">
              <a:cs typeface="B Nazanin" panose="00000400000000000000" pitchFamily="2" charset="-78"/>
            </a:endParaRPr>
          </a:p>
          <a:p>
            <a:pPr algn="r"/>
            <a:endParaRPr lang="fa-IR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54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242</Words>
  <Application>Microsoft Office PowerPoint</Application>
  <PresentationFormat>Custom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B Titr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</dc:creator>
  <cp:lastModifiedBy>Windows User</cp:lastModifiedBy>
  <cp:revision>4</cp:revision>
  <dcterms:created xsi:type="dcterms:W3CDTF">2018-04-28T06:19:55Z</dcterms:created>
  <dcterms:modified xsi:type="dcterms:W3CDTF">2018-05-01T07:57:24Z</dcterms:modified>
</cp:coreProperties>
</file>